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8F0"/>
    <a:srgbClr val="056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43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7615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Pastoral_Care_Training_Mockup (1).pdf (user-provided file)
- Visual on this slide was generated with Microsoft Copilot.
[/Sources]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 w="12700">
            <a:solidFill>
              <a:srgbClr val="F6F1E7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6720840" cy="6858000"/>
          </a:xfrm>
          <a:prstGeom prst="rect">
            <a:avLst/>
          </a:prstGeom>
          <a:solidFill>
            <a:srgbClr val="132D3A"/>
          </a:solidFill>
          <a:ln w="12700">
            <a:solidFill>
              <a:srgbClr val="132D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2"/>
          <p:cNvSpPr/>
          <p:nvPr/>
        </p:nvSpPr>
        <p:spPr>
          <a:xfrm>
            <a:off x="438912" y="438912"/>
            <a:ext cx="73152" cy="5980176"/>
          </a:xfrm>
          <a:prstGeom prst="rect">
            <a:avLst/>
          </a:prstGeom>
          <a:solidFill>
            <a:srgbClr val="C8A45A"/>
          </a:solidFill>
          <a:ln w="12700">
            <a:solidFill>
              <a:srgbClr val="C8A45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Shape 1"/>
          <p:cNvSpPr/>
          <p:nvPr/>
        </p:nvSpPr>
        <p:spPr>
          <a:xfrm>
            <a:off x="6400800" y="6766560"/>
            <a:ext cx="182880" cy="91440"/>
          </a:xfrm>
          <a:prstGeom prst="rect">
            <a:avLst/>
          </a:prstGeom>
          <a:solidFill>
            <a:srgbClr val="132D3A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2"/>
          <p:cNvSpPr/>
          <p:nvPr/>
        </p:nvSpPr>
        <p:spPr>
          <a:xfrm>
            <a:off x="735198" y="292607"/>
            <a:ext cx="5532120" cy="77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D9C58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ARCHDIOCESE OF</a:t>
            </a:r>
            <a:endParaRPr lang="en-US" sz="2400" dirty="0"/>
          </a:p>
          <a:p>
            <a:pPr marL="0" indent="0">
              <a:buNone/>
            </a:pPr>
            <a:r>
              <a:rPr lang="en-US" sz="2400" b="1" kern="0" spc="150" dirty="0">
                <a:solidFill>
                  <a:srgbClr val="D9C58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OTTAWA-CORNWALL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749808" y="844611"/>
            <a:ext cx="5532120" cy="10569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Pastoral Care Training for Laity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749808" y="1662551"/>
            <a:ext cx="5440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E9DF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Distinctly Catholic program for parish ministry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49808" y="2295357"/>
            <a:ext cx="5413248" cy="1"/>
          </a:xfrm>
          <a:prstGeom prst="line">
            <a:avLst/>
          </a:prstGeom>
          <a:noFill/>
          <a:ln w="19050">
            <a:solidFill>
              <a:srgbClr val="C8A45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749808" y="2387331"/>
            <a:ext cx="5440680" cy="530352"/>
          </a:xfrm>
          <a:prstGeom prst="roundRect">
            <a:avLst>
              <a:gd name="adj" fmla="val 8621"/>
            </a:avLst>
          </a:prstGeom>
          <a:solidFill>
            <a:srgbClr val="FFFFFF">
              <a:alpha val="8000"/>
            </a:srgbClr>
          </a:solidFill>
          <a:ln w="889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7"/>
          <p:cNvSpPr/>
          <p:nvPr/>
        </p:nvSpPr>
        <p:spPr>
          <a:xfrm>
            <a:off x="941832" y="2561485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20" dirty="0">
                <a:solidFill>
                  <a:srgbClr val="D9C58E"/>
                </a:solidFill>
              </a:rPr>
              <a:t>DATES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2240280" y="2463633"/>
            <a:ext cx="38862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November 13, 14 &amp; 21, 2026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49808" y="3054843"/>
            <a:ext cx="5440680" cy="667512"/>
          </a:xfrm>
          <a:prstGeom prst="roundRect">
            <a:avLst>
              <a:gd name="adj" fmla="val 6849"/>
            </a:avLst>
          </a:prstGeom>
          <a:solidFill>
            <a:srgbClr val="FFFFFF">
              <a:alpha val="8000"/>
            </a:srgbClr>
          </a:solidFill>
          <a:ln w="889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0"/>
          <p:cNvSpPr/>
          <p:nvPr/>
        </p:nvSpPr>
        <p:spPr>
          <a:xfrm>
            <a:off x="749808" y="3155427"/>
            <a:ext cx="14539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20" dirty="0">
                <a:solidFill>
                  <a:srgbClr val="D9C58E"/>
                </a:solidFill>
              </a:rPr>
              <a:t>LOCATION</a:t>
            </a: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2240280" y="3103713"/>
            <a:ext cx="3886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Holy Redeemer Parish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44 Rothesay Dr, Kanata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749808" y="3859515"/>
            <a:ext cx="5440680" cy="1632879"/>
          </a:xfrm>
          <a:prstGeom prst="roundRect">
            <a:avLst>
              <a:gd name="adj" fmla="val 8621"/>
            </a:avLst>
          </a:prstGeom>
          <a:solidFill>
            <a:srgbClr val="FFFFFF">
              <a:alpha val="8000"/>
            </a:srgbClr>
          </a:solidFill>
          <a:ln w="889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n-CA" sz="2400"/>
          </a:p>
        </p:txBody>
      </p:sp>
      <p:sp>
        <p:nvSpPr>
          <p:cNvPr id="16" name="Text 13"/>
          <p:cNvSpPr/>
          <p:nvPr/>
        </p:nvSpPr>
        <p:spPr>
          <a:xfrm>
            <a:off x="941832" y="4508937"/>
            <a:ext cx="1005840" cy="686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20" dirty="0">
                <a:solidFill>
                  <a:srgbClr val="D9C58E"/>
                </a:solidFill>
              </a:rPr>
              <a:t>FORMAT + FEE</a:t>
            </a: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2240280" y="3977640"/>
            <a:ext cx="3886200" cy="146303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</a:rPr>
              <a:t>Fri: 7–9 p.m.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</a:rPr>
              <a:t>Nov. 14: 10:45 a.m.–4:30 p.m.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</a:rPr>
              <a:t>Nov. 21: 9 a.m.–4:30 p.m.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</a:rPr>
              <a:t>14 hours • $150 (incl. lunches)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749808" y="5532120"/>
            <a:ext cx="5440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>
                <a:solidFill>
                  <a:srgbClr val="E9DFC5"/>
                </a:solidFill>
              </a:rPr>
              <a:t>Practical</a:t>
            </a:r>
            <a:r>
              <a:rPr lang="en-US" sz="2000" dirty="0">
                <a:solidFill>
                  <a:srgbClr val="E9DFC5"/>
                </a:solidFill>
              </a:rPr>
              <a:t> skills for visiting the homebound and vulnerable parishioners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749808" y="6163474"/>
            <a:ext cx="5440680" cy="438912"/>
          </a:xfrm>
          <a:prstGeom prst="roundRect">
            <a:avLst>
              <a:gd name="adj" fmla="val 12500"/>
            </a:avLst>
          </a:prstGeom>
          <a:solidFill>
            <a:srgbClr val="C8A45A"/>
          </a:solidFill>
          <a:ln w="12700">
            <a:solidFill>
              <a:srgbClr val="C8A45A"/>
            </a:solidFill>
            <a:prstDash val="solid"/>
          </a:ln>
          <a:effectLst>
            <a:outerShdw blurRad="19050" dist="635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20" name="Text 17"/>
          <p:cNvSpPr/>
          <p:nvPr/>
        </p:nvSpPr>
        <p:spPr>
          <a:xfrm>
            <a:off x="802358" y="6173984"/>
            <a:ext cx="534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kern="0" spc="50" dirty="0">
                <a:solidFill>
                  <a:srgbClr val="132D3A"/>
                </a:solidFill>
              </a:rPr>
              <a:t>REGISTER IN ADVANCE WITH PASTOR APPROVAL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BA9B54-CF2C-C21B-A2D2-25CA467C4D8D}"/>
              </a:ext>
            </a:extLst>
          </p:cNvPr>
          <p:cNvSpPr/>
          <p:nvPr/>
        </p:nvSpPr>
        <p:spPr>
          <a:xfrm>
            <a:off x="6824788" y="0"/>
            <a:ext cx="5413248" cy="6868510"/>
          </a:xfrm>
          <a:prstGeom prst="rect">
            <a:avLst/>
          </a:prstGeom>
          <a:solidFill>
            <a:srgbClr val="132D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0ED658-5F70-ABC2-9047-349BF527624E}"/>
              </a:ext>
            </a:extLst>
          </p:cNvPr>
          <p:cNvSpPr txBox="1"/>
          <p:nvPr/>
        </p:nvSpPr>
        <p:spPr>
          <a:xfrm>
            <a:off x="7269480" y="411480"/>
            <a:ext cx="4663440" cy="353872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/>
            <a:r>
              <a:rPr lang="en-CA" sz="2400" b="1" spc="200" dirty="0">
                <a:solidFill>
                  <a:srgbClr val="D9C58E"/>
                </a:solidFill>
              </a:rPr>
              <a:t>WHO IT'S FOR</a:t>
            </a:r>
          </a:p>
          <a:p>
            <a:pPr algn="l">
              <a:lnSpc>
                <a:spcPct val="100000"/>
              </a:lnSpc>
              <a:spcBef>
                <a:spcPts val="400"/>
              </a:spcBef>
            </a:pPr>
            <a:r>
              <a:rPr lang="en-CA" sz="2000" dirty="0">
                <a:solidFill>
                  <a:srgbClr val="FFFFFF"/>
                </a:solidFill>
              </a:rPr>
              <a:t>Parish volunteers, pastoral visitors and EMHC. No experience required.</a:t>
            </a:r>
          </a:p>
          <a:p>
            <a:pPr algn="l">
              <a:lnSpc>
                <a:spcPct val="150000"/>
              </a:lnSpc>
              <a:spcBef>
                <a:spcPts val="900"/>
              </a:spcBef>
            </a:pPr>
            <a:r>
              <a:rPr lang="en-CA" sz="2400" b="1" spc="200" dirty="0">
                <a:solidFill>
                  <a:srgbClr val="D9C58E"/>
                </a:solidFill>
              </a:rPr>
              <a:t>WHAT YOU'LL GAIN</a:t>
            </a:r>
          </a:p>
          <a:p>
            <a:pPr algn="l">
              <a:spcBef>
                <a:spcPts val="400"/>
              </a:spcBef>
            </a:pPr>
            <a:r>
              <a:rPr lang="en-CA" sz="2000" dirty="0">
                <a:solidFill>
                  <a:srgbClr val="FFFFFF"/>
                </a:solidFill>
              </a:rPr>
              <a:t>•  A Catholic model of pastoral care</a:t>
            </a:r>
          </a:p>
          <a:p>
            <a:pPr algn="l">
              <a:spcBef>
                <a:spcPts val="400"/>
              </a:spcBef>
            </a:pPr>
            <a:r>
              <a:rPr lang="en-CA" sz="2000" dirty="0">
                <a:solidFill>
                  <a:srgbClr val="FFFFFF"/>
                </a:solidFill>
              </a:rPr>
              <a:t>•  Safe-ministry skills and boundaries</a:t>
            </a:r>
          </a:p>
          <a:p>
            <a:pPr algn="l">
              <a:spcBef>
                <a:spcPts val="400"/>
              </a:spcBef>
            </a:pPr>
            <a:r>
              <a:rPr lang="en-CA" sz="2000" dirty="0">
                <a:solidFill>
                  <a:srgbClr val="FFFFFF"/>
                </a:solidFill>
              </a:rPr>
              <a:t>•  Bringing Communion to the homebound</a:t>
            </a:r>
          </a:p>
          <a:p>
            <a:pPr algn="l">
              <a:spcBef>
                <a:spcPts val="400"/>
              </a:spcBef>
            </a:pPr>
            <a:r>
              <a:rPr lang="en-CA" sz="2000" dirty="0">
                <a:solidFill>
                  <a:srgbClr val="FFFFFF"/>
                </a:solidFill>
              </a:rPr>
              <a:t>•  Tools to launch parish ministry</a:t>
            </a:r>
            <a:endParaRPr lang="en-CA" sz="20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589355-5082-ECB1-D148-219817E929A6}"/>
              </a:ext>
            </a:extLst>
          </p:cNvPr>
          <p:cNvSpPr txBox="1"/>
          <p:nvPr/>
        </p:nvSpPr>
        <p:spPr>
          <a:xfrm>
            <a:off x="7269480" y="3977640"/>
            <a:ext cx="46634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i="1">
                <a:solidFill>
                  <a:srgbClr val="E9DFC5"/>
                </a:solidFill>
              </a:rPr>
              <a:t>Led by Michèle Clermont, pastoral care volunteer, with guest speakers.</a:t>
            </a:r>
            <a:endParaRPr lang="en-CA" sz="24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9B7D1C-126B-597E-2F9D-CD01DC7A0E81}"/>
              </a:ext>
            </a:extLst>
          </p:cNvPr>
          <p:cNvSpPr txBox="1"/>
          <p:nvPr/>
        </p:nvSpPr>
        <p:spPr>
          <a:xfrm>
            <a:off x="7269480" y="4754880"/>
            <a:ext cx="4663440" cy="1097280"/>
          </a:xfrm>
          <a:prstGeom prst="roundRect">
            <a:avLst>
              <a:gd name="adj" fmla="val 14000"/>
            </a:avLst>
          </a:prstGeom>
          <a:solidFill>
            <a:srgbClr val="C8A45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000" b="1" spc="100">
                <a:solidFill>
                  <a:srgbClr val="132D3A"/>
                </a:solidFill>
              </a:rPr>
              <a:t>REGISTER AT</a:t>
            </a:r>
          </a:p>
          <a:p>
            <a:pPr algn="ctr"/>
            <a:r>
              <a:rPr lang="en-CA" sz="2000" b="1">
                <a:solidFill>
                  <a:srgbClr val="132D3A"/>
                </a:solidFill>
              </a:rPr>
              <a:t>ottawacornwall.ca/events/</a:t>
            </a:r>
          </a:p>
          <a:p>
            <a:pPr algn="ctr"/>
            <a:r>
              <a:rPr lang="en-CA" sz="2000" b="1">
                <a:solidFill>
                  <a:srgbClr val="132D3A"/>
                </a:solidFill>
              </a:rPr>
              <a:t>pastoral-care-training-2</a:t>
            </a:r>
            <a:endParaRPr lang="en-CA"/>
          </a:p>
        </p:txBody>
      </p:sp>
      <p:sp>
        <p:nvSpPr>
          <p:cNvPr id="21" name="Shape 18"/>
          <p:cNvSpPr/>
          <p:nvPr/>
        </p:nvSpPr>
        <p:spPr>
          <a:xfrm>
            <a:off x="7269480" y="5989320"/>
            <a:ext cx="4663440" cy="731520"/>
          </a:xfrm>
          <a:prstGeom prst="roundRect">
            <a:avLst>
              <a:gd name="adj" fmla="val 9677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FFFF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CA" sz="2400"/>
          </a:p>
        </p:txBody>
      </p:sp>
      <p:sp>
        <p:nvSpPr>
          <p:cNvPr id="22" name="Text 19"/>
          <p:cNvSpPr/>
          <p:nvPr/>
        </p:nvSpPr>
        <p:spPr>
          <a:xfrm>
            <a:off x="7360920" y="6035040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CA" sz="2000" b="1">
                <a:solidFill>
                  <a:srgbClr val="132D3A"/>
                </a:solidFill>
              </a:rPr>
              <a:t>QUESTIONS?</a:t>
            </a:r>
          </a:p>
          <a:p>
            <a:pPr algn="ctr"/>
            <a:r>
              <a:rPr lang="en-CA" sz="2000" b="1">
                <a:solidFill>
                  <a:srgbClr val="132D3A"/>
                </a:solidFill>
              </a:rPr>
              <a:t>pastoralcare@ottawacornwall.ca</a:t>
            </a:r>
            <a:endParaRPr lang="en-US" sz="2400" b="1">
              <a:solidFill>
                <a:srgbClr val="132D3A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0" name="LightBas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F8F0"/>
          </a:solidFill>
          <a:ln>
            <a:noFill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1"/>
          <p:cNvSpPr/>
          <p:nvPr/>
        </p:nvSpPr>
        <p:spPr>
          <a:xfrm>
            <a:off x="6400800" y="6766560"/>
            <a:ext cx="182880" cy="91440"/>
          </a:xfrm>
          <a:prstGeom prst="rect">
            <a:avLst/>
          </a:prstGeom>
          <a:noFill/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Text 2"/>
          <p:cNvSpPr/>
          <p:nvPr/>
        </p:nvSpPr>
        <p:spPr>
          <a:xfrm>
            <a:off x="735198" y="292607"/>
            <a:ext cx="5532120" cy="77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150">
                <a:solidFill>
                  <a:srgbClr val="8A66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ARCHDIOCESE OF</a:t>
            </a:r>
            <a:endParaRPr lang="en-US" sz="2400"/>
          </a:p>
          <a:p>
            <a:pPr marL="0" indent="0">
              <a:buNone/>
            </a:pPr>
            <a:r>
              <a:rPr lang="en-US" sz="2400" b="1" kern="0" spc="150">
                <a:solidFill>
                  <a:srgbClr val="8A66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OTTAWA-CORNWALL</a:t>
            </a:r>
            <a:endParaRPr lang="en-US" sz="2400"/>
          </a:p>
        </p:txBody>
      </p:sp>
      <p:sp>
        <p:nvSpPr>
          <p:cNvPr id="6" name="Text 3"/>
          <p:cNvSpPr/>
          <p:nvPr/>
        </p:nvSpPr>
        <p:spPr>
          <a:xfrm>
            <a:off x="749808" y="897172"/>
            <a:ext cx="5532120" cy="10569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132D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Pastoral Care Training for Laity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749808" y="1681484"/>
            <a:ext cx="5440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3B4A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Distinctly Catholic program for parish ministry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49808" y="2408883"/>
            <a:ext cx="5413248" cy="1"/>
          </a:xfrm>
          <a:prstGeom prst="line">
            <a:avLst/>
          </a:prstGeom>
          <a:noFill/>
          <a:ln w="19050">
            <a:solidFill>
              <a:srgbClr val="C8A45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6"/>
          <p:cNvSpPr/>
          <p:nvPr/>
        </p:nvSpPr>
        <p:spPr>
          <a:xfrm>
            <a:off x="749808" y="2510825"/>
            <a:ext cx="5440680" cy="530352"/>
          </a:xfrm>
          <a:prstGeom prst="roundRect">
            <a:avLst>
              <a:gd name="adj" fmla="val 8621"/>
            </a:avLst>
          </a:prstGeom>
          <a:solidFill>
            <a:srgbClr val="FFFFFF">
              <a:alpha val="100000"/>
            </a:srgbClr>
          </a:solidFill>
          <a:ln w="889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7"/>
          <p:cNvSpPr/>
          <p:nvPr/>
        </p:nvSpPr>
        <p:spPr>
          <a:xfrm>
            <a:off x="941832" y="2684979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20">
                <a:solidFill>
                  <a:srgbClr val="8A6620"/>
                </a:solidFill>
              </a:rPr>
              <a:t>DATES</a:t>
            </a:r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240280" y="2587127"/>
            <a:ext cx="38862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32D3A"/>
                </a:solidFill>
              </a:rPr>
              <a:t>November 13, 14 &amp; 21, 2026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49808" y="3178337"/>
            <a:ext cx="5440680" cy="667512"/>
          </a:xfrm>
          <a:prstGeom prst="roundRect">
            <a:avLst>
              <a:gd name="adj" fmla="val 6849"/>
            </a:avLst>
          </a:prstGeom>
          <a:solidFill>
            <a:srgbClr val="FFFFFF">
              <a:alpha val="100000"/>
            </a:srgbClr>
          </a:solidFill>
          <a:ln w="889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0"/>
          <p:cNvSpPr/>
          <p:nvPr/>
        </p:nvSpPr>
        <p:spPr>
          <a:xfrm>
            <a:off x="749808" y="3278921"/>
            <a:ext cx="14539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20">
                <a:solidFill>
                  <a:srgbClr val="8A6620"/>
                </a:solidFill>
              </a:rPr>
              <a:t>LOCATION</a:t>
            </a:r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2240280" y="3227207"/>
            <a:ext cx="3886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32D3A"/>
                </a:solidFill>
              </a:rPr>
              <a:t>Holy Redeemer Parish</a:t>
            </a:r>
            <a:endParaRPr lang="en-US" sz="2000"/>
          </a:p>
          <a:p>
            <a:pPr marL="0" indent="0">
              <a:buNone/>
            </a:pPr>
            <a:r>
              <a:rPr lang="en-US" sz="2000" b="1">
                <a:solidFill>
                  <a:srgbClr val="132D3A"/>
                </a:solidFill>
              </a:rPr>
              <a:t>44 Rothesay Dr, Kanata</a:t>
            </a:r>
            <a:endParaRPr lang="en-US" sz="2000"/>
          </a:p>
        </p:txBody>
      </p:sp>
      <p:sp>
        <p:nvSpPr>
          <p:cNvPr id="15" name="Shape 12"/>
          <p:cNvSpPr/>
          <p:nvPr/>
        </p:nvSpPr>
        <p:spPr>
          <a:xfrm>
            <a:off x="749808" y="3980070"/>
            <a:ext cx="5440680" cy="1373061"/>
          </a:xfrm>
          <a:prstGeom prst="roundRect">
            <a:avLst>
              <a:gd name="adj" fmla="val 8621"/>
            </a:avLst>
          </a:prstGeom>
          <a:solidFill>
            <a:srgbClr val="FFFFFF">
              <a:alpha val="100000"/>
            </a:srgbClr>
          </a:solidFill>
          <a:ln w="889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en-CA" sz="2400"/>
          </a:p>
        </p:txBody>
      </p:sp>
      <p:sp>
        <p:nvSpPr>
          <p:cNvPr id="16" name="Text 13"/>
          <p:cNvSpPr/>
          <p:nvPr/>
        </p:nvSpPr>
        <p:spPr>
          <a:xfrm>
            <a:off x="941832" y="4685619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20">
                <a:solidFill>
                  <a:srgbClr val="8A6620"/>
                </a:solidFill>
              </a:rPr>
              <a:t>FORMAT + FEE</a:t>
            </a:r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2240280" y="4067503"/>
            <a:ext cx="3886200" cy="123391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32D3A"/>
                </a:solidFill>
              </a:rPr>
              <a:t>Fri: 7–9 p.m.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32D3A"/>
                </a:solidFill>
              </a:rPr>
              <a:t>Nov. 14: 10:45 a.m.–4:30 p.m.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32D3A"/>
                </a:solidFill>
              </a:rPr>
              <a:t>Nov. 21: 9 a.m.–4:30 p.m.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32D3A"/>
                </a:solidFill>
              </a:rPr>
              <a:t>14 hours • $150 (incl. lunches)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749808" y="5417035"/>
            <a:ext cx="5440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3B4A52"/>
                </a:solidFill>
              </a:rPr>
              <a:t>Practical skills for visiting the homebound 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3B4A52"/>
                </a:solidFill>
              </a:rPr>
              <a:t>and vulnerable parishioners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749808" y="6047864"/>
            <a:ext cx="5440680" cy="438912"/>
          </a:xfrm>
          <a:prstGeom prst="roundRect">
            <a:avLst>
              <a:gd name="adj" fmla="val 12500"/>
            </a:avLst>
          </a:prstGeom>
          <a:solidFill>
            <a:srgbClr val="C8A45A"/>
          </a:solidFill>
          <a:ln w="12700">
            <a:solidFill>
              <a:srgbClr val="C8A45A"/>
            </a:solidFill>
            <a:prstDash val="solid"/>
          </a:ln>
          <a:effectLst>
            <a:outerShdw blurRad="19050" dist="635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CA"/>
          </a:p>
        </p:txBody>
      </p:sp>
      <p:sp>
        <p:nvSpPr>
          <p:cNvPr id="20" name="Text 17"/>
          <p:cNvSpPr/>
          <p:nvPr/>
        </p:nvSpPr>
        <p:spPr>
          <a:xfrm>
            <a:off x="802358" y="6058374"/>
            <a:ext cx="534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kern="0" spc="50" dirty="0">
                <a:solidFill>
                  <a:srgbClr val="FBF8F0"/>
                </a:solidFill>
              </a:rPr>
              <a:t>REGISTER IN ADVANCE WITH PASTOR APPROVAL</a:t>
            </a:r>
            <a:endParaRPr lang="en-US" dirty="0">
              <a:solidFill>
                <a:srgbClr val="FBF8F0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132D3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E522AE-BDD3-4D55-8EE6-2349498E7750}"/>
              </a:ext>
            </a:extLst>
          </p:cNvPr>
          <p:cNvSpPr/>
          <p:nvPr/>
        </p:nvSpPr>
        <p:spPr>
          <a:xfrm>
            <a:off x="6824788" y="0"/>
            <a:ext cx="5413248" cy="6868510"/>
          </a:xfrm>
          <a:prstGeom prst="rect">
            <a:avLst/>
          </a:prstGeom>
          <a:solidFill>
            <a:srgbClr val="E9DF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D6205DD-2D41-4491-9870-CABA82C7BF3E}"/>
              </a:ext>
            </a:extLst>
          </p:cNvPr>
          <p:cNvSpPr txBox="1"/>
          <p:nvPr/>
        </p:nvSpPr>
        <p:spPr>
          <a:xfrm>
            <a:off x="7104993" y="411480"/>
            <a:ext cx="5101617" cy="3538728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algn="l"/>
            <a:r>
              <a:rPr lang="en-CA" sz="2400" b="1" spc="200" dirty="0">
                <a:solidFill>
                  <a:srgbClr val="8A6620"/>
                </a:solidFill>
              </a:rPr>
              <a:t>WHO IT'S FOR</a:t>
            </a:r>
          </a:p>
          <a:p>
            <a:pPr algn="l">
              <a:lnSpc>
                <a:spcPct val="100000"/>
              </a:lnSpc>
              <a:spcBef>
                <a:spcPts val="400"/>
              </a:spcBef>
            </a:pPr>
            <a:r>
              <a:rPr lang="en-CA" sz="2000" dirty="0">
                <a:solidFill>
                  <a:srgbClr val="132D3A"/>
                </a:solidFill>
              </a:rPr>
              <a:t>Parish volunteers, pastoral care coordinators/visitors and EMHC serving offsite. </a:t>
            </a:r>
          </a:p>
          <a:p>
            <a:pPr algn="l">
              <a:lnSpc>
                <a:spcPct val="100000"/>
              </a:lnSpc>
              <a:spcBef>
                <a:spcPts val="400"/>
              </a:spcBef>
            </a:pPr>
            <a:r>
              <a:rPr lang="en-CA" sz="2000" dirty="0">
                <a:solidFill>
                  <a:srgbClr val="132D3A"/>
                </a:solidFill>
              </a:rPr>
              <a:t>No experience required.</a:t>
            </a:r>
          </a:p>
          <a:p>
            <a:pPr algn="l">
              <a:lnSpc>
                <a:spcPct val="150000"/>
              </a:lnSpc>
              <a:spcBef>
                <a:spcPts val="900"/>
              </a:spcBef>
            </a:pPr>
            <a:r>
              <a:rPr lang="en-CA" sz="2400" b="1" spc="200" dirty="0">
                <a:solidFill>
                  <a:srgbClr val="8A6620"/>
                </a:solidFill>
              </a:rPr>
              <a:t>WHAT YOU'LL GAIN</a:t>
            </a:r>
          </a:p>
          <a:p>
            <a:pPr algn="l">
              <a:spcBef>
                <a:spcPts val="400"/>
              </a:spcBef>
            </a:pPr>
            <a:r>
              <a:rPr lang="en-CA" sz="2000" dirty="0">
                <a:solidFill>
                  <a:srgbClr val="132D3A"/>
                </a:solidFill>
              </a:rPr>
              <a:t>•  A Catholic model of pastoral care</a:t>
            </a:r>
          </a:p>
          <a:p>
            <a:pPr algn="l">
              <a:spcBef>
                <a:spcPts val="400"/>
              </a:spcBef>
            </a:pPr>
            <a:r>
              <a:rPr lang="en-CA" sz="2000" dirty="0">
                <a:solidFill>
                  <a:srgbClr val="132D3A"/>
                </a:solidFill>
              </a:rPr>
              <a:t>•  Safe-ministry skills and boundaries</a:t>
            </a:r>
          </a:p>
          <a:p>
            <a:pPr algn="l">
              <a:spcBef>
                <a:spcPts val="400"/>
              </a:spcBef>
            </a:pPr>
            <a:r>
              <a:rPr lang="en-CA" sz="2000" dirty="0">
                <a:solidFill>
                  <a:srgbClr val="132D3A"/>
                </a:solidFill>
              </a:rPr>
              <a:t>•  Bringing Communion to the homebound</a:t>
            </a:r>
          </a:p>
          <a:p>
            <a:pPr algn="l">
              <a:spcBef>
                <a:spcPts val="400"/>
              </a:spcBef>
            </a:pPr>
            <a:r>
              <a:rPr lang="en-CA" sz="2000" dirty="0">
                <a:solidFill>
                  <a:srgbClr val="132D3A"/>
                </a:solidFill>
              </a:rPr>
              <a:t>•  Tools to launch parish ministry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6FDE13-CFC2-4ADE-A730-104F42C49266}"/>
              </a:ext>
            </a:extLst>
          </p:cNvPr>
          <p:cNvSpPr txBox="1"/>
          <p:nvPr/>
        </p:nvSpPr>
        <p:spPr>
          <a:xfrm>
            <a:off x="7195910" y="3935600"/>
            <a:ext cx="46634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i="1" dirty="0">
                <a:solidFill>
                  <a:srgbClr val="3B4A52"/>
                </a:solidFill>
              </a:rPr>
              <a:t>Led by Michèle Clermont, pastoral care volunteer, with guest speakers.</a:t>
            </a:r>
            <a:endParaRPr lang="en-CA" sz="2400" b="1" dirty="0">
              <a:solidFill>
                <a:srgbClr val="132D3A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8CFC141-E2D2-4C79-AA65-E9372425C2FB}"/>
              </a:ext>
            </a:extLst>
          </p:cNvPr>
          <p:cNvSpPr txBox="1"/>
          <p:nvPr/>
        </p:nvSpPr>
        <p:spPr>
          <a:xfrm>
            <a:off x="7269480" y="4754880"/>
            <a:ext cx="4663440" cy="1097280"/>
          </a:xfrm>
          <a:prstGeom prst="roundRect">
            <a:avLst>
              <a:gd name="adj" fmla="val 14000"/>
            </a:avLst>
          </a:prstGeom>
          <a:solidFill>
            <a:srgbClr val="C8A45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000" b="1" spc="100" dirty="0">
                <a:solidFill>
                  <a:srgbClr val="FBF8F0"/>
                </a:solidFill>
              </a:rPr>
              <a:t>REGISTER AT</a:t>
            </a:r>
          </a:p>
          <a:p>
            <a:pPr algn="ctr"/>
            <a:r>
              <a:rPr lang="en-CA" sz="2000" b="1" dirty="0">
                <a:solidFill>
                  <a:srgbClr val="132D3A"/>
                </a:solidFill>
              </a:rPr>
              <a:t>ottawacornwall.ca/events/</a:t>
            </a:r>
          </a:p>
          <a:p>
            <a:pPr algn="ctr"/>
            <a:r>
              <a:rPr lang="en-CA" sz="2000" b="1" dirty="0">
                <a:solidFill>
                  <a:srgbClr val="132D3A"/>
                </a:solidFill>
              </a:rPr>
              <a:t>pastoral-care-training-2</a:t>
            </a:r>
            <a:endParaRPr lang="en-CA" dirty="0"/>
          </a:p>
        </p:txBody>
      </p:sp>
      <p:sp>
        <p:nvSpPr>
          <p:cNvPr id="21" name="Shape 18"/>
          <p:cNvSpPr/>
          <p:nvPr/>
        </p:nvSpPr>
        <p:spPr>
          <a:xfrm>
            <a:off x="7269480" y="5989320"/>
            <a:ext cx="4663440" cy="731520"/>
          </a:xfrm>
          <a:prstGeom prst="roundRect">
            <a:avLst>
              <a:gd name="adj" fmla="val 9677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FFFF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CA" sz="2400"/>
          </a:p>
        </p:txBody>
      </p:sp>
      <p:sp>
        <p:nvSpPr>
          <p:cNvPr id="22" name="Text 19"/>
          <p:cNvSpPr/>
          <p:nvPr/>
        </p:nvSpPr>
        <p:spPr>
          <a:xfrm>
            <a:off x="7360920" y="6035040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CA" sz="2000" b="1">
                <a:solidFill>
                  <a:srgbClr val="132D3A"/>
                </a:solidFill>
              </a:rPr>
              <a:t>QUESTIONS?</a:t>
            </a:r>
          </a:p>
          <a:p>
            <a:pPr algn="ctr"/>
            <a:r>
              <a:rPr lang="en-CA" sz="2000" b="1">
                <a:solidFill>
                  <a:srgbClr val="132D3A"/>
                </a:solidFill>
              </a:rPr>
              <a:t>pastoralcare@ottawacornwall.ca</a:t>
            </a:r>
            <a:endParaRPr lang="en-US" sz="2400" b="1">
              <a:solidFill>
                <a:srgbClr val="132D3A"/>
              </a:solidFill>
            </a:endParaRPr>
          </a:p>
        </p:txBody>
      </p:sp>
      <p:sp>
        <p:nvSpPr>
          <p:cNvPr id="91" name="GoldRule"/>
          <p:cNvSpPr/>
          <p:nvPr/>
        </p:nvSpPr>
        <p:spPr>
          <a:xfrm>
            <a:off x="384048" y="292608"/>
            <a:ext cx="59436" cy="6035040"/>
          </a:xfrm>
          <a:prstGeom prst="rect">
            <a:avLst/>
          </a:prstGeom>
          <a:solidFill>
            <a:srgbClr val="C8A45A"/>
          </a:solidFill>
          <a:ln>
            <a:noFill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380</Words>
  <Application>Microsoft Office PowerPoint</Application>
  <PresentationFormat>Widescreen</PresentationFormat>
  <Paragraphs>64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>Archdiocese of Ottawa-Cornwall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Pastoral Care Training for Laity</dc:title>
  <dc:subject>Pastoral Care Training promotion</dc:subject>
  <dc:creator>M365 Copilot</dc:creator>
  <cp:lastModifiedBy>Michèle Clermont</cp:lastModifiedBy>
  <cp:revision>15</cp:revision>
  <dcterms:created xsi:type="dcterms:W3CDTF">2026-09-02T14:17:42Z</dcterms:created>
  <dcterms:modified xsi:type="dcterms:W3CDTF">2026-10-06T19:17:06Z</dcterms:modified>
</cp:coreProperties>
</file>